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9" r:id="rId14"/>
  </p:sldIdLst>
  <p:sldSz cx="9144000" cy="6858000" type="screen4x3"/>
  <p:notesSz cx="6858000" cy="9144000"/>
  <p:defaultTextStyle>
    <a:defPPr>
      <a:defRPr lang="es-PY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-112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P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38858242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422524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4934689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361322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2414643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Y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Y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3980025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Y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Y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170071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3637433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4109381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Y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1883370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PY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PY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273392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PY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PY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02860-A824-45D9-91AD-CE56A68B1249}" type="datetimeFigureOut">
              <a:rPr lang="es-PY" smtClean="0"/>
              <a:t>20/6/2025</a:t>
            </a:fld>
            <a:endParaRPr lang="es-PY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PY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C811B3-76C3-421F-B60A-A780A6DC7DD3}" type="slidenum">
              <a:rPr lang="es-PY" smtClean="0"/>
              <a:t>‹Nº›</a:t>
            </a:fld>
            <a:endParaRPr lang="es-PY"/>
          </a:p>
        </p:txBody>
      </p:sp>
    </p:spTree>
    <p:extLst>
      <p:ext uri="{BB962C8B-B14F-4D97-AF65-F5344CB8AC3E}">
        <p14:creationId xmlns:p14="http://schemas.microsoft.com/office/powerpoint/2010/main" val="41560225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PY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6512" y="-891480"/>
            <a:ext cx="9144000" cy="7749480"/>
          </a:xfrm>
        </p:spPr>
        <p:txBody>
          <a:bodyPr>
            <a:normAutofit fontScale="90000"/>
          </a:bodyPr>
          <a:lstStyle/>
          <a:p>
            <a:pPr>
              <a:tabLst>
                <a:tab pos="450850" algn="l"/>
              </a:tabLst>
            </a:pPr>
            <a:r>
              <a:rPr lang="es-ES" sz="3600" b="1" dirty="0" smtClean="0"/>
              <a:t/>
            </a:r>
            <a:br>
              <a:rPr lang="es-ES" sz="3600" b="1" dirty="0" smtClean="0"/>
            </a:br>
            <a:r>
              <a:rPr lang="es-ES" sz="3600" b="1" dirty="0"/>
              <a:t/>
            </a:r>
            <a:br>
              <a:rPr lang="es-ES" sz="3600" b="1" dirty="0"/>
            </a:br>
            <a:r>
              <a:rPr lang="es-ES" sz="3600" b="1" dirty="0" smtClean="0"/>
              <a:t/>
            </a:r>
            <a:br>
              <a:rPr lang="es-ES" sz="3600" b="1" dirty="0" smtClean="0"/>
            </a:br>
            <a:r>
              <a:rPr lang="es-ES" sz="3600" b="1" dirty="0" smtClean="0"/>
              <a:t/>
            </a:r>
            <a:br>
              <a:rPr lang="es-ES" sz="3600" b="1" dirty="0" smtClean="0"/>
            </a:br>
            <a:r>
              <a:rPr lang="es-ES" sz="3600" b="1" dirty="0"/>
              <a:t/>
            </a:r>
            <a:br>
              <a:rPr lang="es-ES" sz="3600" b="1" dirty="0"/>
            </a:br>
            <a:r>
              <a:rPr lang="es-ES" sz="3600" b="1" dirty="0" smtClean="0"/>
              <a:t/>
            </a:r>
            <a:br>
              <a:rPr lang="es-ES" sz="3600" b="1" dirty="0" smtClean="0"/>
            </a:br>
            <a:r>
              <a:rPr lang="es-ES" sz="3600" b="1" dirty="0" smtClean="0">
                <a:solidFill>
                  <a:schemeClr val="bg1"/>
                </a:solidFill>
              </a:rPr>
              <a:t>Universidad </a:t>
            </a:r>
            <a:r>
              <a:rPr lang="es-ES" sz="3600" b="1" dirty="0">
                <a:solidFill>
                  <a:schemeClr val="bg1"/>
                </a:solidFill>
              </a:rPr>
              <a:t>de la Integración de las </a:t>
            </a:r>
            <a:r>
              <a:rPr lang="es-ES" sz="3600" b="1" dirty="0" smtClean="0">
                <a:solidFill>
                  <a:schemeClr val="bg1"/>
                </a:solidFill>
              </a:rPr>
              <a:t>Américas</a:t>
            </a:r>
            <a:r>
              <a:rPr lang="es-ES" sz="3600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/>
            </a:r>
            <a:br>
              <a:rPr lang="es-ES" dirty="0" smtClean="0">
                <a:solidFill>
                  <a:schemeClr val="bg1"/>
                </a:solidFill>
              </a:rPr>
            </a:br>
            <a:r>
              <a:rPr lang="es-ES" sz="3200" b="1" dirty="0">
                <a:solidFill>
                  <a:schemeClr val="bg1"/>
                </a:solidFill>
              </a:rPr>
              <a:t>FACULTADE DE INGENIERIA</a:t>
            </a:r>
            <a:r>
              <a:rPr lang="es-PY" sz="3200" dirty="0">
                <a:solidFill>
                  <a:schemeClr val="bg1"/>
                </a:solidFill>
              </a:rPr>
              <a:t/>
            </a:r>
            <a:br>
              <a:rPr lang="es-PY" sz="3200" dirty="0">
                <a:solidFill>
                  <a:schemeClr val="bg1"/>
                </a:solidFill>
              </a:rPr>
            </a:br>
            <a:r>
              <a:rPr lang="es-ES" sz="3200" dirty="0">
                <a:solidFill>
                  <a:schemeClr val="bg1"/>
                </a:solidFill>
              </a:rPr>
              <a:t>INGENIERIA EN INFORMATICA</a:t>
            </a:r>
            <a:r>
              <a:rPr lang="es-PY" sz="3200" dirty="0"/>
              <a:t/>
            </a:r>
            <a:br>
              <a:rPr lang="es-PY" sz="3200" dirty="0"/>
            </a:br>
            <a:r>
              <a:rPr lang="es-PY" sz="3200" dirty="0" smtClean="0"/>
              <a:t/>
            </a:r>
            <a:br>
              <a:rPr lang="es-PY" sz="3200" dirty="0" smtClean="0"/>
            </a:br>
            <a:r>
              <a:rPr lang="es-PY" sz="3200" dirty="0" smtClean="0"/>
              <a:t/>
            </a:r>
            <a:br>
              <a:rPr lang="es-PY" sz="3200" dirty="0" smtClean="0"/>
            </a:br>
            <a:r>
              <a:rPr lang="es-ES" b="1" dirty="0" smtClean="0">
                <a:solidFill>
                  <a:srgbClr val="FFFF00"/>
                </a:solidFill>
              </a:rPr>
              <a:t>SISTEMAS OPERATIVOS</a:t>
            </a:r>
            <a:r>
              <a:rPr lang="es-PY" dirty="0" smtClean="0">
                <a:solidFill>
                  <a:srgbClr val="FFFF00"/>
                </a:solidFill>
              </a:rPr>
              <a:t/>
            </a:r>
            <a:br>
              <a:rPr lang="es-PY" dirty="0" smtClean="0">
                <a:solidFill>
                  <a:srgbClr val="FFFF00"/>
                </a:solidFill>
              </a:rPr>
            </a:br>
            <a:r>
              <a:rPr lang="es-PY" dirty="0" smtClean="0">
                <a:solidFill>
                  <a:srgbClr val="FFFF00"/>
                </a:solidFill>
              </a:rPr>
              <a:t/>
            </a:r>
            <a:br>
              <a:rPr lang="es-PY" dirty="0" smtClean="0">
                <a:solidFill>
                  <a:srgbClr val="FFFF00"/>
                </a:solidFill>
              </a:rPr>
            </a:br>
            <a:r>
              <a:rPr lang="es-ES" sz="3600" dirty="0" smtClean="0">
                <a:solidFill>
                  <a:schemeClr val="bg1"/>
                </a:solidFill>
              </a:rPr>
              <a:t>Maura </a:t>
            </a:r>
            <a:r>
              <a:rPr lang="es-ES" sz="3600" dirty="0">
                <a:solidFill>
                  <a:schemeClr val="bg1"/>
                </a:solidFill>
              </a:rPr>
              <a:t>Eliana Medina Almada </a:t>
            </a:r>
            <a:r>
              <a:rPr lang="es-ES" sz="3600" dirty="0" smtClean="0">
                <a:solidFill>
                  <a:schemeClr val="bg1"/>
                </a:solidFill>
              </a:rPr>
              <a:t/>
            </a:r>
            <a:br>
              <a:rPr lang="es-ES" sz="3600" dirty="0" smtClean="0">
                <a:solidFill>
                  <a:schemeClr val="bg1"/>
                </a:solidFill>
              </a:rPr>
            </a:br>
            <a:r>
              <a:rPr lang="es-ES" sz="3600" b="1" dirty="0" smtClean="0">
                <a:solidFill>
                  <a:srgbClr val="FFFF00"/>
                </a:solidFill>
              </a:rPr>
              <a:t>Matrícula</a:t>
            </a:r>
            <a:r>
              <a:rPr lang="es-ES" sz="3600" b="1" dirty="0">
                <a:solidFill>
                  <a:srgbClr val="FFFF00"/>
                </a:solidFill>
              </a:rPr>
              <a:t>:</a:t>
            </a:r>
            <a:r>
              <a:rPr lang="es-ES" sz="3600" dirty="0">
                <a:solidFill>
                  <a:srgbClr val="FFFF00"/>
                </a:solidFill>
              </a:rPr>
              <a:t> </a:t>
            </a:r>
            <a:r>
              <a:rPr lang="es-ES" sz="3600" dirty="0">
                <a:solidFill>
                  <a:schemeClr val="bg1"/>
                </a:solidFill>
              </a:rPr>
              <a:t>2024101306 – 21/06/2025</a:t>
            </a:r>
            <a:r>
              <a:rPr lang="es-ES" dirty="0"/>
              <a:t> </a:t>
            </a:r>
            <a:r>
              <a:rPr lang="es-ES" dirty="0" smtClean="0"/>
              <a:t/>
            </a:r>
            <a:br>
              <a:rPr lang="es-ES" dirty="0" smtClean="0"/>
            </a:br>
            <a:endParaRPr lang="es-PY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917" y="476672"/>
            <a:ext cx="1427163" cy="1427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004836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179512" y="44624"/>
            <a:ext cx="4572000" cy="67249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Laboratorio 5: Rendimiento y Optimización </a:t>
            </a:r>
            <a:endParaRPr lang="es-ES" sz="2800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Tx/>
              <a:buChar char="-"/>
            </a:pPr>
            <a:r>
              <a:rPr lang="es-ES" sz="2500" dirty="0" smtClean="0">
                <a:solidFill>
                  <a:srgbClr val="FFFF00"/>
                </a:solidFill>
              </a:rPr>
              <a:t>Medición </a:t>
            </a:r>
            <a:r>
              <a:rPr lang="es-ES" sz="2500" dirty="0">
                <a:solidFill>
                  <a:srgbClr val="FFFF00"/>
                </a:solidFill>
              </a:rPr>
              <a:t>de</a:t>
            </a:r>
            <a:r>
              <a:rPr lang="es-ES" sz="2500" dirty="0" smtClean="0">
                <a:solidFill>
                  <a:srgbClr val="FFFF00"/>
                </a:solidFill>
              </a:rPr>
              <a:t>:</a:t>
            </a:r>
          </a:p>
          <a:p>
            <a:pPr marL="285750" indent="-19050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 </a:t>
            </a:r>
            <a:r>
              <a:rPr lang="es-ES" sz="2500" dirty="0">
                <a:solidFill>
                  <a:srgbClr val="FFFF00"/>
                </a:solidFill>
              </a:rPr>
              <a:t>Tiempo de arranque </a:t>
            </a:r>
            <a:endParaRPr lang="es-ES" sz="2500" dirty="0" smtClean="0">
              <a:solidFill>
                <a:srgbClr val="FFFF00"/>
              </a:solidFill>
            </a:endParaRPr>
          </a:p>
          <a:p>
            <a:pPr marL="285750" indent="-19050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 </a:t>
            </a:r>
            <a:r>
              <a:rPr lang="es-ES" sz="2500" dirty="0">
                <a:solidFill>
                  <a:srgbClr val="FFFF00"/>
                </a:solidFill>
              </a:rPr>
              <a:t>Uso de CPU, memoria, disco </a:t>
            </a:r>
            <a:endParaRPr lang="es-ES" sz="2500" dirty="0" smtClean="0">
              <a:solidFill>
                <a:srgbClr val="FFFF00"/>
              </a:solidFill>
            </a:endParaRPr>
          </a:p>
          <a:p>
            <a:pPr marL="285750" indent="-19050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 </a:t>
            </a:r>
            <a:r>
              <a:rPr lang="es-ES" sz="2500" dirty="0">
                <a:solidFill>
                  <a:srgbClr val="FFFF00"/>
                </a:solidFill>
              </a:rPr>
              <a:t>Benchmarking </a:t>
            </a:r>
          </a:p>
          <a:p>
            <a:pPr marL="285750" indent="-285750">
              <a:buFontTx/>
              <a:buChar char="-"/>
            </a:pPr>
            <a:r>
              <a:rPr lang="es-ES" sz="2500" dirty="0" smtClean="0">
                <a:solidFill>
                  <a:schemeClr val="bg1"/>
                </a:solidFill>
              </a:rPr>
              <a:t>Optimización</a:t>
            </a:r>
            <a:r>
              <a:rPr lang="es-ES" sz="2500" dirty="0">
                <a:solidFill>
                  <a:schemeClr val="bg1"/>
                </a:solidFill>
              </a:rPr>
              <a:t>: </a:t>
            </a:r>
            <a:endParaRPr lang="es-ES" sz="2500" dirty="0" smtClean="0">
              <a:solidFill>
                <a:schemeClr val="bg1"/>
              </a:solidFill>
            </a:endParaRPr>
          </a:p>
          <a:p>
            <a:pPr marL="285750" indent="-19050">
              <a:buFont typeface="Arial" panose="020B0604020202020204" pitchFamily="34" charset="0"/>
              <a:buChar char="•"/>
            </a:pPr>
            <a:r>
              <a:rPr lang="es-ES" sz="2500" dirty="0">
                <a:solidFill>
                  <a:schemeClr val="bg1"/>
                </a:solidFill>
              </a:rPr>
              <a:t> </a:t>
            </a:r>
            <a:r>
              <a:rPr lang="es-ES" sz="2500" dirty="0" smtClean="0">
                <a:solidFill>
                  <a:schemeClr val="bg1"/>
                </a:solidFill>
              </a:rPr>
              <a:t>Deshabilitar </a:t>
            </a:r>
            <a:r>
              <a:rPr lang="es-ES" sz="2500" dirty="0">
                <a:solidFill>
                  <a:schemeClr val="bg1"/>
                </a:solidFill>
              </a:rPr>
              <a:t>servicios y aplicaciones de inicio innecesarios. </a:t>
            </a:r>
            <a:endParaRPr lang="es-ES" sz="2500" dirty="0" smtClean="0">
              <a:solidFill>
                <a:schemeClr val="bg1"/>
              </a:solidFill>
            </a:endParaRPr>
          </a:p>
          <a:p>
            <a:pPr marL="285750" indent="-19050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chemeClr val="bg1"/>
                </a:solidFill>
              </a:rPr>
              <a:t> </a:t>
            </a:r>
            <a:r>
              <a:rPr lang="es-ES" sz="2500" dirty="0">
                <a:solidFill>
                  <a:schemeClr val="bg1"/>
                </a:solidFill>
              </a:rPr>
              <a:t>Ajuste a “mejor rendimiento” en configuración visual. </a:t>
            </a:r>
            <a:endParaRPr lang="es-ES" sz="2500" dirty="0" smtClean="0">
              <a:solidFill>
                <a:schemeClr val="bg1"/>
              </a:solidFill>
            </a:endParaRPr>
          </a:p>
          <a:p>
            <a:pPr marL="285750" indent="-19050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chemeClr val="bg1"/>
                </a:solidFill>
              </a:rPr>
              <a:t> </a:t>
            </a:r>
            <a:r>
              <a:rPr lang="es-ES" sz="2500" dirty="0">
                <a:solidFill>
                  <a:schemeClr val="bg1"/>
                </a:solidFill>
              </a:rPr>
              <a:t>Monitoreo continuo de recursos y ajustes progresivos. </a:t>
            </a:r>
          </a:p>
          <a:p>
            <a:pPr marL="92075" indent="-92075"/>
            <a:r>
              <a:rPr lang="es-ES" sz="2500" dirty="0" smtClean="0">
                <a:solidFill>
                  <a:srgbClr val="FFFF00"/>
                </a:solidFill>
              </a:rPr>
              <a:t>- </a:t>
            </a:r>
            <a:r>
              <a:rPr lang="es-ES" sz="2500" dirty="0">
                <a:solidFill>
                  <a:srgbClr val="FFFF00"/>
                </a:solidFill>
              </a:rPr>
              <a:t>Resultados y mejoras en indicadores clave tras optimización.</a:t>
            </a:r>
            <a:endParaRPr lang="es-PY" sz="2500" dirty="0">
              <a:solidFill>
                <a:srgbClr val="FFFF00"/>
              </a:solidFill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7" y="0"/>
            <a:ext cx="4067944" cy="19168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916832"/>
            <a:ext cx="4067943" cy="26642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7" y="4581128"/>
            <a:ext cx="4042366" cy="2276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169089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35496" y="44624"/>
            <a:ext cx="5328592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E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Conclusiones y Recomendaciones</a:t>
            </a:r>
          </a:p>
          <a:p>
            <a:endParaRPr lang="es-ES" dirty="0" smtClean="0">
              <a:solidFill>
                <a:srgbClr val="FFFF00"/>
              </a:solidFill>
            </a:endParaRPr>
          </a:p>
          <a:p>
            <a:r>
              <a:rPr lang="es-ES" sz="2500" dirty="0" smtClean="0">
                <a:solidFill>
                  <a:srgbClr val="FFFF00"/>
                </a:solidFill>
              </a:rPr>
              <a:t>- El laboratorio consolidó conocimientos mediante la experimentación.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Documentar y analizar prácticas es crucial para detectar problemas reales.</a:t>
            </a:r>
          </a:p>
          <a:p>
            <a:r>
              <a:rPr lang="es-ES" sz="2500" dirty="0" smtClean="0">
                <a:solidFill>
                  <a:srgbClr val="FFFF00"/>
                </a:solidFill>
              </a:rPr>
              <a:t>- Se recomienda:</a:t>
            </a:r>
          </a:p>
          <a:p>
            <a:pPr marL="342900" indent="-1698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Fortalecer la seguridad y actualizar el sistema regularmente.</a:t>
            </a:r>
          </a:p>
          <a:p>
            <a:pPr marL="342900" indent="-1698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Realizar respaldos y verificar su integridad.</a:t>
            </a:r>
          </a:p>
          <a:p>
            <a:pPr marL="342900" indent="-1698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Monitorear y optimizar recursos del sistema.</a:t>
            </a:r>
          </a:p>
          <a:p>
            <a:pPr marL="342900" indent="-1698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Mantener una actitud de mejora continua y prevención de incidentes.</a:t>
            </a:r>
            <a:endParaRPr lang="es-ES" sz="2500" dirty="0">
              <a:solidFill>
                <a:srgbClr val="FFFF00"/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0"/>
            <a:ext cx="3778796" cy="3771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4088" y="3429000"/>
            <a:ext cx="3779912" cy="3429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967296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" y="476672"/>
            <a:ext cx="7620000" cy="3876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3 Rectángulo"/>
          <p:cNvSpPr/>
          <p:nvPr/>
        </p:nvSpPr>
        <p:spPr>
          <a:xfrm>
            <a:off x="2286000" y="4934778"/>
            <a:ext cx="4572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PY" sz="4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¡Muchas Gracias!  </a:t>
            </a:r>
          </a:p>
          <a:p>
            <a:r>
              <a:rPr lang="es-PY" sz="44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¿Preguntas?</a:t>
            </a:r>
            <a:endParaRPr lang="es-PY" sz="4400" b="1" dirty="0">
              <a:solidFill>
                <a:srgbClr val="FFFF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149793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36512" y="-891480"/>
            <a:ext cx="9144000" cy="7749480"/>
          </a:xfrm>
        </p:spPr>
        <p:txBody>
          <a:bodyPr>
            <a:normAutofit fontScale="90000"/>
          </a:bodyPr>
          <a:lstStyle/>
          <a:p>
            <a:pPr>
              <a:tabLst>
                <a:tab pos="450850" algn="l"/>
              </a:tabLst>
            </a:pPr>
            <a:r>
              <a:rPr lang="es-ES" sz="3600" b="1" dirty="0" smtClean="0"/>
              <a:t/>
            </a:r>
            <a:br>
              <a:rPr lang="es-ES" sz="3600" b="1" dirty="0" smtClean="0"/>
            </a:br>
            <a:r>
              <a:rPr lang="es-ES" sz="3600" b="1" dirty="0"/>
              <a:t/>
            </a:r>
            <a:br>
              <a:rPr lang="es-ES" sz="3600" b="1" dirty="0"/>
            </a:br>
            <a:r>
              <a:rPr lang="es-ES" sz="3600" b="1" dirty="0" smtClean="0"/>
              <a:t/>
            </a:r>
            <a:br>
              <a:rPr lang="es-ES" sz="3600" b="1" dirty="0" smtClean="0"/>
            </a:br>
            <a:r>
              <a:rPr lang="es-ES" sz="3600" b="1" dirty="0" smtClean="0"/>
              <a:t/>
            </a:r>
            <a:br>
              <a:rPr lang="es-ES" sz="3600" b="1" dirty="0" smtClean="0"/>
            </a:br>
            <a:r>
              <a:rPr lang="es-ES" sz="3600" b="1" dirty="0"/>
              <a:t/>
            </a:r>
            <a:br>
              <a:rPr lang="es-ES" sz="3600" b="1" dirty="0"/>
            </a:br>
            <a:r>
              <a:rPr lang="es-ES" sz="3600" b="1" dirty="0" smtClean="0"/>
              <a:t/>
            </a:r>
            <a:br>
              <a:rPr lang="es-ES" sz="3600" b="1" dirty="0" smtClean="0"/>
            </a:br>
            <a:r>
              <a:rPr lang="es-ES" sz="3600" b="1" dirty="0" smtClean="0">
                <a:solidFill>
                  <a:schemeClr val="bg1"/>
                </a:solidFill>
              </a:rPr>
              <a:t>Universidad </a:t>
            </a:r>
            <a:r>
              <a:rPr lang="es-ES" sz="3600" b="1" dirty="0">
                <a:solidFill>
                  <a:schemeClr val="bg1"/>
                </a:solidFill>
              </a:rPr>
              <a:t>de la Integración de las </a:t>
            </a:r>
            <a:r>
              <a:rPr lang="es-ES" sz="3600" b="1" dirty="0" smtClean="0">
                <a:solidFill>
                  <a:schemeClr val="bg1"/>
                </a:solidFill>
              </a:rPr>
              <a:t>Américas</a:t>
            </a:r>
            <a:r>
              <a:rPr lang="es-ES" sz="3600" dirty="0" smtClean="0">
                <a:solidFill>
                  <a:schemeClr val="bg1"/>
                </a:solidFill>
              </a:rPr>
              <a:t> </a:t>
            </a:r>
            <a:r>
              <a:rPr lang="es-ES" dirty="0" smtClean="0">
                <a:solidFill>
                  <a:schemeClr val="bg1"/>
                </a:solidFill>
              </a:rPr>
              <a:t/>
            </a:r>
            <a:br>
              <a:rPr lang="es-ES" dirty="0" smtClean="0">
                <a:solidFill>
                  <a:schemeClr val="bg1"/>
                </a:solidFill>
              </a:rPr>
            </a:br>
            <a:r>
              <a:rPr lang="es-ES" sz="3200" b="1" dirty="0">
                <a:solidFill>
                  <a:schemeClr val="bg1"/>
                </a:solidFill>
              </a:rPr>
              <a:t>FACULTADE DE INGENIERIA</a:t>
            </a:r>
            <a:r>
              <a:rPr lang="es-PY" sz="3200" dirty="0">
                <a:solidFill>
                  <a:schemeClr val="bg1"/>
                </a:solidFill>
              </a:rPr>
              <a:t/>
            </a:r>
            <a:br>
              <a:rPr lang="es-PY" sz="3200" dirty="0">
                <a:solidFill>
                  <a:schemeClr val="bg1"/>
                </a:solidFill>
              </a:rPr>
            </a:br>
            <a:r>
              <a:rPr lang="es-ES" sz="3200" dirty="0">
                <a:solidFill>
                  <a:schemeClr val="bg1"/>
                </a:solidFill>
              </a:rPr>
              <a:t>INGENIERIA EN INFORMATICA</a:t>
            </a:r>
            <a:r>
              <a:rPr lang="es-PY" sz="3200" dirty="0"/>
              <a:t/>
            </a:r>
            <a:br>
              <a:rPr lang="es-PY" sz="3200" dirty="0"/>
            </a:br>
            <a:r>
              <a:rPr lang="es-PY" sz="3200" dirty="0" smtClean="0"/>
              <a:t/>
            </a:r>
            <a:br>
              <a:rPr lang="es-PY" sz="3200" dirty="0" smtClean="0"/>
            </a:br>
            <a:r>
              <a:rPr lang="es-PY" sz="3200" dirty="0" smtClean="0"/>
              <a:t/>
            </a:r>
            <a:br>
              <a:rPr lang="es-PY" sz="3200" dirty="0" smtClean="0"/>
            </a:br>
            <a:r>
              <a:rPr lang="es-ES" b="1" dirty="0" smtClean="0">
                <a:solidFill>
                  <a:srgbClr val="FFFF00"/>
                </a:solidFill>
              </a:rPr>
              <a:t>SISTEMAS OPERATIVOS</a:t>
            </a:r>
            <a:r>
              <a:rPr lang="es-PY" dirty="0" smtClean="0">
                <a:solidFill>
                  <a:srgbClr val="FFFF00"/>
                </a:solidFill>
              </a:rPr>
              <a:t/>
            </a:r>
            <a:br>
              <a:rPr lang="es-PY" dirty="0" smtClean="0">
                <a:solidFill>
                  <a:srgbClr val="FFFF00"/>
                </a:solidFill>
              </a:rPr>
            </a:br>
            <a:r>
              <a:rPr lang="es-PY" dirty="0" smtClean="0">
                <a:solidFill>
                  <a:srgbClr val="FFFF00"/>
                </a:solidFill>
              </a:rPr>
              <a:t/>
            </a:r>
            <a:br>
              <a:rPr lang="es-PY" dirty="0" smtClean="0">
                <a:solidFill>
                  <a:srgbClr val="FFFF00"/>
                </a:solidFill>
              </a:rPr>
            </a:br>
            <a:r>
              <a:rPr lang="es-ES" sz="3600" dirty="0" smtClean="0">
                <a:solidFill>
                  <a:schemeClr val="bg1"/>
                </a:solidFill>
              </a:rPr>
              <a:t>Maura </a:t>
            </a:r>
            <a:r>
              <a:rPr lang="es-ES" sz="3600" dirty="0">
                <a:solidFill>
                  <a:schemeClr val="bg1"/>
                </a:solidFill>
              </a:rPr>
              <a:t>Eliana Medina Almada </a:t>
            </a:r>
            <a:r>
              <a:rPr lang="es-ES" sz="3600" dirty="0" smtClean="0">
                <a:solidFill>
                  <a:schemeClr val="bg1"/>
                </a:solidFill>
              </a:rPr>
              <a:t/>
            </a:r>
            <a:br>
              <a:rPr lang="es-ES" sz="3600" dirty="0" smtClean="0">
                <a:solidFill>
                  <a:schemeClr val="bg1"/>
                </a:solidFill>
              </a:rPr>
            </a:br>
            <a:r>
              <a:rPr lang="es-ES" sz="3600" b="1" dirty="0" smtClean="0">
                <a:solidFill>
                  <a:srgbClr val="FFFF00"/>
                </a:solidFill>
              </a:rPr>
              <a:t>Matrícula</a:t>
            </a:r>
            <a:r>
              <a:rPr lang="es-ES" sz="3600" b="1" dirty="0">
                <a:solidFill>
                  <a:srgbClr val="FFFF00"/>
                </a:solidFill>
              </a:rPr>
              <a:t>:</a:t>
            </a:r>
            <a:r>
              <a:rPr lang="es-ES" sz="3600" dirty="0">
                <a:solidFill>
                  <a:srgbClr val="FFFF00"/>
                </a:solidFill>
              </a:rPr>
              <a:t> </a:t>
            </a:r>
            <a:r>
              <a:rPr lang="es-ES" sz="3600" dirty="0">
                <a:solidFill>
                  <a:schemeClr val="bg1"/>
                </a:solidFill>
              </a:rPr>
              <a:t>2024101306 – 21/06/2025</a:t>
            </a:r>
            <a:r>
              <a:rPr lang="es-ES" dirty="0"/>
              <a:t> </a:t>
            </a:r>
            <a:r>
              <a:rPr lang="es-ES" dirty="0" smtClean="0"/>
              <a:t/>
            </a:r>
            <a:br>
              <a:rPr lang="es-ES" dirty="0" smtClean="0"/>
            </a:br>
            <a:endParaRPr lang="es-PY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4917" y="476672"/>
            <a:ext cx="1427163" cy="14271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21964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endParaRPr lang="es-ES" dirty="0" smtClean="0"/>
          </a:p>
          <a:p>
            <a:pPr marL="0" indent="0" algn="ctr">
              <a:buNone/>
            </a:pPr>
            <a:r>
              <a:rPr lang="es-E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ÍNDICE</a:t>
            </a:r>
          </a:p>
          <a:p>
            <a:endParaRPr lang="es-ES" dirty="0" smtClean="0"/>
          </a:p>
          <a:p>
            <a:r>
              <a:rPr lang="es-E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Introducción  </a:t>
            </a:r>
          </a:p>
          <a:p>
            <a:r>
              <a:rPr lang="es-ES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Objetivos  </a:t>
            </a:r>
          </a:p>
          <a:p>
            <a:r>
              <a:rPr lang="es-E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Criterios y Metodología  </a:t>
            </a:r>
          </a:p>
          <a:p>
            <a:r>
              <a:rPr lang="es-ES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Laboratorio 1: Gestión de Procesos  </a:t>
            </a:r>
          </a:p>
          <a:p>
            <a:r>
              <a:rPr lang="es-E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Laboratorio 2: Gestión de Memoria (Windows 10)  </a:t>
            </a:r>
          </a:p>
          <a:p>
            <a:r>
              <a:rPr lang="es-ES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Laboratorio 3: Sistemas de Archivos  </a:t>
            </a:r>
          </a:p>
          <a:p>
            <a:r>
              <a:rPr lang="es-E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Laboratorio 4: Seguridad del Sistema  </a:t>
            </a:r>
          </a:p>
          <a:p>
            <a:r>
              <a:rPr lang="es-ES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Laboratorio 5: Rendimiento y Optimización  </a:t>
            </a:r>
          </a:p>
          <a:p>
            <a:r>
              <a:rPr lang="es-E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Conclusiones y Recomendaciones </a:t>
            </a:r>
            <a:endParaRPr lang="es-PY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1124744"/>
            <a:ext cx="3998913" cy="2017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9983128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116632"/>
            <a:ext cx="914400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INTRODUCCIÓN</a:t>
            </a:r>
          </a:p>
          <a:p>
            <a:endParaRPr lang="es-ES" sz="3600" dirty="0" smtClean="0"/>
          </a:p>
          <a:p>
            <a:r>
              <a:rPr lang="es-ES" sz="3600" dirty="0" smtClean="0">
                <a:solidFill>
                  <a:srgbClr val="FFFF00"/>
                </a:solidFill>
              </a:rPr>
              <a:t>- Analizar el funcionamiento real de los sistemas operativos usando laboratorios virtuales.</a:t>
            </a:r>
          </a:p>
          <a:p>
            <a:r>
              <a:rPr lang="es-ES" sz="3600" dirty="0" smtClean="0">
                <a:solidFill>
                  <a:schemeClr val="bg1"/>
                </a:solidFill>
              </a:rPr>
              <a:t>- Observar y experimentar procesos, memoria, archivos y seguridad.</a:t>
            </a:r>
          </a:p>
          <a:p>
            <a:r>
              <a:rPr lang="es-ES" sz="3600" dirty="0" smtClean="0">
                <a:solidFill>
                  <a:srgbClr val="FFFF00"/>
                </a:solidFill>
              </a:rPr>
              <a:t>- Reforzar los conceptos teóricos con prácticas reales en Windows y Linux.</a:t>
            </a:r>
            <a:endParaRPr lang="es-PY" sz="3600" dirty="0">
              <a:solidFill>
                <a:srgbClr val="FFFF00"/>
              </a:solidFill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5716" y="4509120"/>
            <a:ext cx="5112568" cy="2348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72236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/>
          <a:lstStyle/>
          <a:p>
            <a:pPr marL="0" indent="0" algn="ctr">
              <a:buNone/>
            </a:pPr>
            <a:endParaRPr lang="es-ES" dirty="0" smtClean="0"/>
          </a:p>
          <a:p>
            <a:pPr marL="0" indent="0" algn="ctr">
              <a:buNone/>
            </a:pPr>
            <a:r>
              <a:rPr lang="es-ES" b="1" dirty="0" smtClean="0"/>
              <a:t> </a:t>
            </a:r>
            <a:r>
              <a:rPr lang="es-E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OBJETIVOS</a:t>
            </a:r>
          </a:p>
          <a:p>
            <a:endParaRPr lang="es-ES" sz="2000" dirty="0" smtClean="0"/>
          </a:p>
          <a:p>
            <a:r>
              <a:rPr lang="es-ES" dirty="0" smtClean="0">
                <a:solidFill>
                  <a:srgbClr val="FFFF00"/>
                </a:solidFill>
              </a:rPr>
              <a:t>Aplicar conocimientos teóricos en entornos </a:t>
            </a:r>
            <a:r>
              <a:rPr lang="es-ES" dirty="0" err="1" smtClean="0">
                <a:solidFill>
                  <a:srgbClr val="FFFF00"/>
                </a:solidFill>
              </a:rPr>
              <a:t>virtualizados</a:t>
            </a:r>
            <a:r>
              <a:rPr lang="es-ES" dirty="0" smtClean="0">
                <a:solidFill>
                  <a:srgbClr val="FFFF00"/>
                </a:solidFill>
              </a:rPr>
              <a:t>.</a:t>
            </a:r>
          </a:p>
          <a:p>
            <a:r>
              <a:rPr lang="es-ES" dirty="0" smtClean="0">
                <a:solidFill>
                  <a:schemeClr val="bg1"/>
                </a:solidFill>
              </a:rPr>
              <a:t>Observar el comportamiento real de los SO, medir rendimientos y diagnosticar problemas.</a:t>
            </a:r>
          </a:p>
          <a:p>
            <a:r>
              <a:rPr lang="es-ES" dirty="0" smtClean="0">
                <a:solidFill>
                  <a:srgbClr val="FFFF00"/>
                </a:solidFill>
              </a:rPr>
              <a:t>Documentar hallazgos y proponer soluciones prácticas.</a:t>
            </a:r>
            <a:endParaRPr lang="es-PY" dirty="0">
              <a:solidFill>
                <a:srgbClr val="FFFF00"/>
              </a:solidFill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5" y="4365105"/>
            <a:ext cx="4355976" cy="25202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097947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0" y="44624"/>
            <a:ext cx="9144000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36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CRITERIOS Y METODOLOGÍA </a:t>
            </a:r>
          </a:p>
          <a:p>
            <a:pPr algn="ctr"/>
            <a:endParaRPr lang="es-ES" sz="3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571500" indent="-571500">
              <a:buFontTx/>
              <a:buChar char="-"/>
            </a:pPr>
            <a:r>
              <a:rPr lang="es-ES" sz="3600" dirty="0" smtClean="0">
                <a:solidFill>
                  <a:srgbClr val="FFFF00"/>
                </a:solidFill>
              </a:rPr>
              <a:t>Crear </a:t>
            </a:r>
            <a:r>
              <a:rPr lang="es-ES" sz="3600" dirty="0">
                <a:solidFill>
                  <a:srgbClr val="FFFF00"/>
                </a:solidFill>
              </a:rPr>
              <a:t>un "Laboratorio Personal de Análisis". </a:t>
            </a:r>
            <a:endParaRPr lang="es-ES" sz="3600" dirty="0" smtClean="0">
              <a:solidFill>
                <a:srgbClr val="FFFF00"/>
              </a:solidFill>
            </a:endParaRPr>
          </a:p>
          <a:p>
            <a:pPr marL="571500" indent="-571500">
              <a:buFontTx/>
              <a:buChar char="-"/>
            </a:pPr>
            <a:r>
              <a:rPr lang="es-ES" sz="3600" dirty="0" smtClean="0">
                <a:solidFill>
                  <a:schemeClr val="bg1"/>
                </a:solidFill>
              </a:rPr>
              <a:t>Experimentos </a:t>
            </a:r>
            <a:r>
              <a:rPr lang="es-ES" sz="3600" dirty="0">
                <a:solidFill>
                  <a:schemeClr val="bg1"/>
                </a:solidFill>
              </a:rPr>
              <a:t>controlados: procesos, memoria, archivos, seguridad. </a:t>
            </a:r>
            <a:endParaRPr lang="es-ES" sz="3600" dirty="0" smtClean="0">
              <a:solidFill>
                <a:schemeClr val="bg1"/>
              </a:solidFill>
            </a:endParaRPr>
          </a:p>
          <a:p>
            <a:pPr marL="571500" indent="-571500">
              <a:buFontTx/>
              <a:buChar char="-"/>
            </a:pPr>
            <a:r>
              <a:rPr lang="es-ES" sz="3600" dirty="0" smtClean="0">
                <a:solidFill>
                  <a:srgbClr val="FFFF00"/>
                </a:solidFill>
              </a:rPr>
              <a:t>Entorno</a:t>
            </a:r>
            <a:r>
              <a:rPr lang="es-ES" sz="3600" dirty="0">
                <a:solidFill>
                  <a:srgbClr val="FFFF00"/>
                </a:solidFill>
              </a:rPr>
              <a:t>: máquinas virtuales en Windows y Linux. </a:t>
            </a:r>
            <a:endParaRPr lang="es-ES" sz="3600" dirty="0" smtClean="0">
              <a:solidFill>
                <a:srgbClr val="FFFF00"/>
              </a:solidFill>
            </a:endParaRPr>
          </a:p>
          <a:p>
            <a:pPr marL="571500" indent="-571500">
              <a:buFontTx/>
              <a:buChar char="-"/>
            </a:pPr>
            <a:r>
              <a:rPr lang="es-ES" sz="3600" dirty="0" smtClean="0">
                <a:solidFill>
                  <a:schemeClr val="bg1"/>
                </a:solidFill>
              </a:rPr>
              <a:t>Documentación </a:t>
            </a:r>
            <a:r>
              <a:rPr lang="es-ES" sz="3600" dirty="0">
                <a:solidFill>
                  <a:schemeClr val="bg1"/>
                </a:solidFill>
              </a:rPr>
              <a:t>científica de actividades y resultados.</a:t>
            </a:r>
            <a:endParaRPr lang="es-PY" sz="3600" dirty="0">
              <a:solidFill>
                <a:schemeClr val="bg1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4581128"/>
            <a:ext cx="4320480" cy="22768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6867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35496" y="44624"/>
            <a:ext cx="5904656" cy="65402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E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Laboratorio 1: Gestión de Procesos</a:t>
            </a:r>
          </a:p>
          <a:p>
            <a:pPr algn="ctr"/>
            <a:endParaRPr lang="es-ES" sz="1600" b="1" dirty="0" smtClean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s-ES" sz="2500" dirty="0" smtClean="0">
                <a:solidFill>
                  <a:srgbClr val="FFFF00"/>
                </a:solidFill>
              </a:rPr>
              <a:t>- Entorno: Máquinas virtuales Windows y Linux.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Uso de:</a:t>
            </a:r>
          </a:p>
          <a:p>
            <a:pPr marL="457200" indent="-2841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chemeClr val="bg1"/>
                </a:solidFill>
              </a:rPr>
              <a:t>Administrador de tareas (Windows)</a:t>
            </a:r>
          </a:p>
          <a:p>
            <a:pPr marL="457200" indent="-2841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chemeClr val="bg1"/>
                </a:solidFill>
              </a:rPr>
              <a:t>`top`/`</a:t>
            </a:r>
            <a:r>
              <a:rPr lang="es-ES" sz="2500" dirty="0" err="1" smtClean="0">
                <a:solidFill>
                  <a:schemeClr val="bg1"/>
                </a:solidFill>
              </a:rPr>
              <a:t>htop</a:t>
            </a:r>
            <a:r>
              <a:rPr lang="es-ES" sz="2500" dirty="0" smtClean="0">
                <a:solidFill>
                  <a:schemeClr val="bg1"/>
                </a:solidFill>
              </a:rPr>
              <a:t>` (Linux)</a:t>
            </a:r>
          </a:p>
          <a:p>
            <a:r>
              <a:rPr lang="es-ES" sz="2500" dirty="0" smtClean="0">
                <a:solidFill>
                  <a:srgbClr val="FFFF00"/>
                </a:solidFill>
              </a:rPr>
              <a:t>- Simulación con scripts en Python de los estados de un proceso:</a:t>
            </a:r>
          </a:p>
          <a:p>
            <a:pPr marL="457200" indent="-2841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Nuevo, Listo, Ejecutando, Bloqueado, Terminado.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Observación y captura de estados de proceso</a:t>
            </a:r>
            <a:r>
              <a:rPr lang="es-ES" sz="2500" dirty="0" smtClean="0"/>
              <a:t>.</a:t>
            </a:r>
          </a:p>
          <a:p>
            <a:pPr marL="173038" indent="-173038"/>
            <a:r>
              <a:rPr lang="es-ES" sz="2500" dirty="0" smtClean="0">
                <a:solidFill>
                  <a:srgbClr val="FFFF00"/>
                </a:solidFill>
              </a:rPr>
              <a:t>- Comparación de algoritmos de planificación FIFO y Round </a:t>
            </a:r>
            <a:r>
              <a:rPr lang="es-ES" sz="2500" dirty="0" err="1" smtClean="0">
                <a:solidFill>
                  <a:srgbClr val="FFFF00"/>
                </a:solidFill>
              </a:rPr>
              <a:t>Robin</a:t>
            </a:r>
            <a:r>
              <a:rPr lang="es-ES" sz="2500" dirty="0" smtClean="0">
                <a:solidFill>
                  <a:srgbClr val="FFFF00"/>
                </a:solidFill>
              </a:rPr>
              <a:t>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Simulación de </a:t>
            </a:r>
            <a:r>
              <a:rPr lang="es-ES" sz="2500" dirty="0" err="1" smtClean="0">
                <a:solidFill>
                  <a:schemeClr val="bg1"/>
                </a:solidFill>
              </a:rPr>
              <a:t>deadlocks</a:t>
            </a:r>
            <a:r>
              <a:rPr lang="es-ES" sz="2500" dirty="0" smtClean="0">
                <a:solidFill>
                  <a:schemeClr val="bg1"/>
                </a:solidFill>
              </a:rPr>
              <a:t> y estrategias de prevención.</a:t>
            </a:r>
            <a:endParaRPr lang="es-PY" sz="2500" dirty="0">
              <a:solidFill>
                <a:schemeClr val="bg1"/>
              </a:solidFill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2780928"/>
            <a:ext cx="3347864" cy="40770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6136" y="9009"/>
            <a:ext cx="3347864" cy="2667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934998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4536504" y="46067"/>
            <a:ext cx="4572000" cy="626325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Laboratorio 2: Gestión de Memoria (Windows 10)</a:t>
            </a:r>
          </a:p>
          <a:p>
            <a:endParaRPr lang="es-ES" sz="2000" dirty="0" smtClean="0"/>
          </a:p>
          <a:p>
            <a:r>
              <a:rPr lang="es-ES" sz="2500" dirty="0" smtClean="0">
                <a:solidFill>
                  <a:srgbClr val="FFFF00"/>
                </a:solidFill>
              </a:rPr>
              <a:t>- Monitoreo con Administrador de Tareas y Monitor de Recursos.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Diferencia entre memoria física y virtual (RAM vs. swap).</a:t>
            </a:r>
          </a:p>
          <a:p>
            <a:r>
              <a:rPr lang="es-ES" sz="2500" dirty="0" smtClean="0">
                <a:solidFill>
                  <a:srgbClr val="FFFF00"/>
                </a:solidFill>
              </a:rPr>
              <a:t>- Documentación del uso inicial, apertura gradual de aplicaciones:</a:t>
            </a:r>
          </a:p>
          <a:p>
            <a:pPr marL="342900" indent="-76200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  Observación de RAM usada y archivo de paginación.</a:t>
            </a:r>
          </a:p>
          <a:p>
            <a:pPr marL="342900" indent="-76200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  Medición del impacto en el rendimiento.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Experimentos: latencia, tiempos de carga y congelamiento del sistema.</a:t>
            </a:r>
            <a:endParaRPr lang="es-ES" sz="2500" dirty="0">
              <a:solidFill>
                <a:schemeClr val="bg1"/>
              </a:solidFill>
            </a:endParaRP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480" y="13132"/>
            <a:ext cx="4304447" cy="22637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99" y="2492895"/>
            <a:ext cx="4255367" cy="43383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1983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179512" y="260648"/>
            <a:ext cx="4572000" cy="62324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Laboratorio 3: Sistemas de Archivos</a:t>
            </a:r>
          </a:p>
          <a:p>
            <a:endParaRPr lang="es-ES" dirty="0" smtClean="0">
              <a:solidFill>
                <a:srgbClr val="FFFF00"/>
              </a:solidFill>
            </a:endParaRPr>
          </a:p>
          <a:p>
            <a:r>
              <a:rPr lang="es-ES" sz="2500" dirty="0" smtClean="0">
                <a:solidFill>
                  <a:srgbClr val="FFFF00"/>
                </a:solidFill>
              </a:rPr>
              <a:t>- Formateo de USB en FAT32, NTFS, </a:t>
            </a:r>
            <a:r>
              <a:rPr lang="es-ES" sz="2500" dirty="0" err="1" smtClean="0">
                <a:solidFill>
                  <a:srgbClr val="FFFF00"/>
                </a:solidFill>
              </a:rPr>
              <a:t>exFAT</a:t>
            </a:r>
            <a:r>
              <a:rPr lang="es-ES" sz="2500" dirty="0" smtClean="0">
                <a:solidFill>
                  <a:srgbClr val="FFFF00"/>
                </a:solidFill>
              </a:rPr>
              <a:t>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Copia de archivos de diferentes tamaños y carpetas con muchos elementos.</a:t>
            </a:r>
          </a:p>
          <a:p>
            <a:r>
              <a:rPr lang="es-ES" sz="2500" dirty="0" smtClean="0">
                <a:solidFill>
                  <a:srgbClr val="FFFF00"/>
                </a:solidFill>
              </a:rPr>
              <a:t>- Documentación:</a:t>
            </a:r>
          </a:p>
          <a:p>
            <a:pPr marL="342900" indent="-1698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 Velocidades de transferencia y limitaciones prácticas.</a:t>
            </a:r>
          </a:p>
          <a:p>
            <a:pPr marL="342900" indent="-1698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 Ventajas y desventajas de cada sistema de archivos.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Asignación y prueba de permisos en carpetas según grupo/usuario.</a:t>
            </a:r>
            <a:endParaRPr lang="es-PY" sz="2500" dirty="0">
              <a:solidFill>
                <a:schemeClr val="bg1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-27384"/>
            <a:ext cx="3896667" cy="2376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6" name="Picture 4" descr="▷ Qué es el sistema de archivos: ventajas y desventajas de cada un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0072" y="3376884"/>
            <a:ext cx="3923928" cy="3481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5009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Rectángulo"/>
          <p:cNvSpPr/>
          <p:nvPr/>
        </p:nvSpPr>
        <p:spPr>
          <a:xfrm>
            <a:off x="4536504" y="329163"/>
            <a:ext cx="4572000" cy="634019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ES" sz="2800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Laboratorio 4: Seguridad del Sistema</a:t>
            </a:r>
          </a:p>
          <a:p>
            <a:endParaRPr lang="es-ES" sz="2500" dirty="0" smtClean="0"/>
          </a:p>
          <a:p>
            <a:r>
              <a:rPr lang="es-ES" sz="2500" dirty="0" smtClean="0">
                <a:solidFill>
                  <a:srgbClr val="FFFF00"/>
                </a:solidFill>
              </a:rPr>
              <a:t>- Activación y análisis de </a:t>
            </a:r>
            <a:r>
              <a:rPr lang="es-ES" sz="2500" dirty="0" err="1" smtClean="0">
                <a:solidFill>
                  <a:srgbClr val="FFFF00"/>
                </a:solidFill>
              </a:rPr>
              <a:t>Logs</a:t>
            </a:r>
            <a:r>
              <a:rPr lang="es-ES" sz="2500" dirty="0" smtClean="0">
                <a:solidFill>
                  <a:srgbClr val="FFFF00"/>
                </a:solidFill>
              </a:rPr>
              <a:t> de Seguridad:</a:t>
            </a:r>
          </a:p>
          <a:p>
            <a:pPr marL="342900" indent="-169863">
              <a:buFont typeface="Arial" panose="020B0604020202020204" pitchFamily="34" charset="0"/>
              <a:buChar char="•"/>
            </a:pPr>
            <a:r>
              <a:rPr lang="es-ES" sz="2500" dirty="0" smtClean="0">
                <a:solidFill>
                  <a:srgbClr val="FFFF00"/>
                </a:solidFill>
              </a:rPr>
              <a:t>Registro de eventos como inicio de sesión fallido, acceso denegado.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Identificación y análisis de vulnerabilidades detectadas (ejemplo: CVE-2025-21298).</a:t>
            </a:r>
          </a:p>
          <a:p>
            <a:r>
              <a:rPr lang="es-ES" sz="2500" dirty="0" smtClean="0">
                <a:solidFill>
                  <a:srgbClr val="FFFF00"/>
                </a:solidFill>
              </a:rPr>
              <a:t>- Herramientas usadas: Visor de Eventos de Windows, </a:t>
            </a:r>
            <a:r>
              <a:rPr lang="es-ES" sz="2500" dirty="0" err="1" smtClean="0">
                <a:solidFill>
                  <a:srgbClr val="FFFF00"/>
                </a:solidFill>
              </a:rPr>
              <a:t>Wazhu</a:t>
            </a:r>
            <a:r>
              <a:rPr lang="es-ES" sz="2500" dirty="0" smtClean="0">
                <a:solidFill>
                  <a:srgbClr val="FFFF00"/>
                </a:solidFill>
              </a:rPr>
              <a:t>.</a:t>
            </a:r>
          </a:p>
          <a:p>
            <a:r>
              <a:rPr lang="es-ES" sz="2500" dirty="0" smtClean="0">
                <a:solidFill>
                  <a:schemeClr val="bg1"/>
                </a:solidFill>
              </a:rPr>
              <a:t>- Creación de listas de verificación de seguridad y monitoreo de servicios activos.</a:t>
            </a:r>
            <a:endParaRPr lang="es-PY" sz="2500" dirty="0">
              <a:solidFill>
                <a:schemeClr val="bg1"/>
              </a:solidFill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379979" cy="27809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3" y="2852937"/>
            <a:ext cx="4032448" cy="1728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20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584" y="4740908"/>
            <a:ext cx="4396563" cy="2095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145500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572</Words>
  <Application>Microsoft Office PowerPoint</Application>
  <PresentationFormat>Presentación en pantalla (4:3)</PresentationFormat>
  <Paragraphs>86</Paragraphs>
  <Slides>13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4" baseType="lpstr">
      <vt:lpstr>Tema de Office</vt:lpstr>
      <vt:lpstr>      Universidad de la Integración de las Américas  FACULTADE DE INGENIERIA INGENIERIA EN INFORMATICA   SISTEMAS OPERATIVOS  Maura Eliana Medina Almada  Matrícula: 2024101306 – 21/06/2025  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      Universidad de la Integración de las Américas  FACULTADE DE INGENIERIA INGENIERIA EN INFORMATICA   SISTEMAS OPERATIVOS  Maura Eliana Medina Almada  Matrícula: 2024101306 – 21/06/2025 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Universidad de la Integración de las Américas  FACULTADE DE INGENIERIA INGENIERIA EN INFORMATICA   Sistemas Operativos  Maura Eliana Medina Almada  Matrícula: 2024101306 – 21/06/2025</dc:title>
  <dc:creator>Ayudantia General</dc:creator>
  <cp:lastModifiedBy>Ayudantia General</cp:lastModifiedBy>
  <cp:revision>11</cp:revision>
  <dcterms:created xsi:type="dcterms:W3CDTF">2025-06-20T16:56:51Z</dcterms:created>
  <dcterms:modified xsi:type="dcterms:W3CDTF">2025-06-20T18:05:31Z</dcterms:modified>
</cp:coreProperties>
</file>

<file path=docProps/thumbnail.jpeg>
</file>